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74" r:id="rId6"/>
    <p:sldId id="261" r:id="rId7"/>
    <p:sldId id="275" r:id="rId8"/>
    <p:sldId id="262" r:id="rId9"/>
    <p:sldId id="263" r:id="rId10"/>
    <p:sldId id="264" r:id="rId11"/>
    <p:sldId id="278" r:id="rId12"/>
    <p:sldId id="265" r:id="rId13"/>
    <p:sldId id="266" r:id="rId14"/>
    <p:sldId id="267" r:id="rId15"/>
    <p:sldId id="268" r:id="rId1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49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21/05/1440</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21/05/1440</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21/05/1440</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21/05/1440</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21/05/1440</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21/05/1440</a:t>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t>21/05/1440</a:t>
            </a:fld>
            <a:endParaRPr lang="ar-SA" dirty="0"/>
          </a:p>
        </p:txBody>
      </p:sp>
      <p:sp>
        <p:nvSpPr>
          <p:cNvPr id="8" name="عنصر نائب للتذييل 7"/>
          <p:cNvSpPr>
            <a:spLocks noGrp="1"/>
          </p:cNvSpPr>
          <p:nvPr>
            <p:ph type="ftr" sz="quarter" idx="11"/>
          </p:nvPr>
        </p:nvSpPr>
        <p:spPr/>
        <p:txBody>
          <a:bodyPr/>
          <a:lstStyle/>
          <a:p>
            <a:endParaRPr lang="ar-SA" dirty="0"/>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t>21/05/1440</a:t>
            </a:fld>
            <a:endParaRPr lang="ar-SA" dirty="0"/>
          </a:p>
        </p:txBody>
      </p:sp>
      <p:sp>
        <p:nvSpPr>
          <p:cNvPr id="4" name="عنصر نائب للتذييل 3"/>
          <p:cNvSpPr>
            <a:spLocks noGrp="1"/>
          </p:cNvSpPr>
          <p:nvPr>
            <p:ph type="ftr" sz="quarter" idx="11"/>
          </p:nvPr>
        </p:nvSpPr>
        <p:spPr/>
        <p:txBody>
          <a:bodyPr/>
          <a:lstStyle/>
          <a:p>
            <a:endParaRPr lang="ar-SA" dirty="0"/>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21/05/1440</a:t>
            </a:fld>
            <a:endParaRPr lang="ar-SA" dirty="0"/>
          </a:p>
        </p:txBody>
      </p:sp>
      <p:sp>
        <p:nvSpPr>
          <p:cNvPr id="3" name="عنصر نائب للتذييل 2"/>
          <p:cNvSpPr>
            <a:spLocks noGrp="1"/>
          </p:cNvSpPr>
          <p:nvPr>
            <p:ph type="ftr" sz="quarter" idx="11"/>
          </p:nvPr>
        </p:nvSpPr>
        <p:spPr/>
        <p:txBody>
          <a:bodyPr/>
          <a:lstStyle/>
          <a:p>
            <a:endParaRPr lang="ar-SA" dirty="0"/>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21/05/1440</a:t>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dirty="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21/05/1440</a:t>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t>21/05/1440</a:t>
            </a:fld>
            <a:endParaRPr lang="ar-SA" dirty="0"/>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dirty="0"/>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normAutofit fontScale="90000"/>
          </a:bodyPr>
          <a:lstStyle/>
          <a:p>
            <a:r>
              <a:rPr lang="en-US" sz="4900" b="1" dirty="0">
                <a:solidFill>
                  <a:srgbClr val="FF0000"/>
                </a:solidFill>
                <a:latin typeface="Calibri,Bold"/>
              </a:rPr>
              <a:t>Skin &amp; Connective Tissue Diseases</a:t>
            </a:r>
            <a:r>
              <a:rPr lang="en-US" sz="3600" b="1" dirty="0">
                <a:latin typeface="Calibri,Bold"/>
              </a:rPr>
              <a:t/>
            </a:r>
            <a:br>
              <a:rPr lang="en-US" sz="3600" b="1" dirty="0">
                <a:latin typeface="Calibri,Bold"/>
              </a:rPr>
            </a:br>
            <a:endParaRPr lang="ar-IQ" sz="2400" dirty="0"/>
          </a:p>
        </p:txBody>
      </p:sp>
      <p:sp>
        <p:nvSpPr>
          <p:cNvPr id="3" name="عنوان فرعي 2"/>
          <p:cNvSpPr>
            <a:spLocks noGrp="1"/>
          </p:cNvSpPr>
          <p:nvPr>
            <p:ph type="subTitle" idx="1"/>
          </p:nvPr>
        </p:nvSpPr>
        <p:spPr/>
        <p:txBody>
          <a:bodyPr/>
          <a:lstStyle/>
          <a:p>
            <a:endParaRPr lang="ar-IQ" dirty="0"/>
          </a:p>
        </p:txBody>
      </p:sp>
    </p:spTree>
    <p:extLst>
      <p:ext uri="{BB962C8B-B14F-4D97-AF65-F5344CB8AC3E}">
        <p14:creationId xmlns:p14="http://schemas.microsoft.com/office/powerpoint/2010/main" val="2933991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l"/>
            <a:r>
              <a:rPr lang="en-US" b="1" dirty="0">
                <a:solidFill>
                  <a:srgbClr val="FF0000"/>
                </a:solidFill>
              </a:rPr>
              <a:t>Morphea</a:t>
            </a:r>
            <a:r>
              <a:rPr lang="en-US" b="1" dirty="0" smtClean="0">
                <a:solidFill>
                  <a:srgbClr val="FF0000"/>
                </a:solidFill>
              </a:rPr>
              <a:t>:</a:t>
            </a:r>
            <a:endParaRPr lang="ar-IQ" dirty="0"/>
          </a:p>
        </p:txBody>
      </p:sp>
      <p:sp>
        <p:nvSpPr>
          <p:cNvPr id="3" name="عنصر نائب للمحتوى 2"/>
          <p:cNvSpPr>
            <a:spLocks noGrp="1"/>
          </p:cNvSpPr>
          <p:nvPr>
            <p:ph idx="1"/>
          </p:nvPr>
        </p:nvSpPr>
        <p:spPr/>
        <p:txBody>
          <a:bodyPr>
            <a:normAutofit/>
          </a:bodyPr>
          <a:lstStyle/>
          <a:p>
            <a:pPr marL="0" indent="0" algn="l">
              <a:buNone/>
            </a:pPr>
            <a:r>
              <a:rPr lang="en-US" dirty="0" smtClean="0"/>
              <a:t>A </a:t>
            </a:r>
            <a:r>
              <a:rPr lang="en-US" dirty="0"/>
              <a:t>localized </a:t>
            </a:r>
            <a:r>
              <a:rPr lang="en-US" dirty="0" smtClean="0"/>
              <a:t>cutaneous </a:t>
            </a:r>
            <a:r>
              <a:rPr lang="en-US" dirty="0"/>
              <a:t>sclerosis Plaques</a:t>
            </a:r>
          </a:p>
          <a:p>
            <a:pPr marL="0" indent="0" algn="l">
              <a:buNone/>
            </a:pPr>
            <a:r>
              <a:rPr lang="en-US" dirty="0"/>
              <a:t>:circumscribed, indurated, hard, but poorly defined areas of </a:t>
            </a:r>
            <a:r>
              <a:rPr lang="en-US" dirty="0" smtClean="0"/>
              <a:t>skin; round </a:t>
            </a:r>
            <a:r>
              <a:rPr lang="en-US" dirty="0"/>
              <a:t>or oval, often better felt than seen. Initially, purplish or </a:t>
            </a:r>
            <a:r>
              <a:rPr lang="en-US" dirty="0" smtClean="0"/>
              <a:t>mauve. In </a:t>
            </a:r>
            <a:r>
              <a:rPr lang="en-US" dirty="0"/>
              <a:t>time, after months to years surface becomes smooth and </a:t>
            </a:r>
            <a:r>
              <a:rPr lang="en-US" dirty="0" smtClean="0"/>
              <a:t>shiny, </a:t>
            </a:r>
            <a:r>
              <a:rPr lang="en-US" dirty="0"/>
              <a:t>ivory with lilac-colored </a:t>
            </a:r>
            <a:r>
              <a:rPr lang="en-US" dirty="0" err="1"/>
              <a:t>edge“lilac</a:t>
            </a:r>
            <a:r>
              <a:rPr lang="en-US" dirty="0"/>
              <a:t> ring”. May have hyper- </a:t>
            </a:r>
            <a:r>
              <a:rPr lang="en-US" dirty="0" smtClean="0"/>
              <a:t>and hypopigmentation </a:t>
            </a:r>
            <a:r>
              <a:rPr lang="en-US" dirty="0"/>
              <a:t>in involved sclerotic </a:t>
            </a:r>
            <a:r>
              <a:rPr lang="en-US" dirty="0" smtClean="0"/>
              <a:t>area</a:t>
            </a:r>
            <a:endParaRPr lang="ar-IQ" dirty="0"/>
          </a:p>
        </p:txBody>
      </p:sp>
    </p:spTree>
    <p:extLst>
      <p:ext uri="{BB962C8B-B14F-4D97-AF65-F5344CB8AC3E}">
        <p14:creationId xmlns:p14="http://schemas.microsoft.com/office/powerpoint/2010/main" val="7583316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484784"/>
            <a:ext cx="3790581" cy="4525963"/>
          </a:xfrm>
          <a:prstGeom prst="rect">
            <a:avLst/>
          </a:prstGeom>
          <a:noFill/>
          <a:ln>
            <a:noFill/>
          </a:ln>
        </p:spPr>
      </p:pic>
      <p:pic>
        <p:nvPicPr>
          <p:cNvPr id="5" name="عنصر نائب للمحتوى 3"/>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4283968" y="1556792"/>
            <a:ext cx="4320479" cy="4536504"/>
          </a:xfrm>
          <a:prstGeom prst="rect">
            <a:avLst/>
          </a:prstGeom>
          <a:noFill/>
          <a:ln>
            <a:noFill/>
          </a:ln>
        </p:spPr>
      </p:pic>
    </p:spTree>
    <p:extLst>
      <p:ext uri="{BB962C8B-B14F-4D97-AF65-F5344CB8AC3E}">
        <p14:creationId xmlns:p14="http://schemas.microsoft.com/office/powerpoint/2010/main" val="19573836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a:solidFill>
                  <a:srgbClr val="FF0000"/>
                </a:solidFill>
              </a:rPr>
              <a:t>3-Dermatomyositis</a:t>
            </a:r>
            <a:endParaRPr lang="ar-IQ" dirty="0">
              <a:solidFill>
                <a:srgbClr val="FF0000"/>
              </a:solidFill>
            </a:endParaRPr>
          </a:p>
        </p:txBody>
      </p:sp>
      <p:sp>
        <p:nvSpPr>
          <p:cNvPr id="3" name="عنصر نائب للمحتوى 2"/>
          <p:cNvSpPr>
            <a:spLocks noGrp="1"/>
          </p:cNvSpPr>
          <p:nvPr>
            <p:ph idx="1"/>
          </p:nvPr>
        </p:nvSpPr>
        <p:spPr/>
        <p:txBody>
          <a:bodyPr/>
          <a:lstStyle/>
          <a:p>
            <a:pPr marL="0" indent="0" algn="l">
              <a:buNone/>
            </a:pPr>
            <a:r>
              <a:rPr lang="en-US" dirty="0"/>
              <a:t>autoimmune diseases targeting the skin </a:t>
            </a:r>
            <a:r>
              <a:rPr lang="en-US" dirty="0" smtClean="0"/>
              <a:t>and or </a:t>
            </a:r>
            <a:r>
              <a:rPr lang="en-US" dirty="0"/>
              <a:t>skeletal muscles.</a:t>
            </a:r>
          </a:p>
          <a:p>
            <a:pPr marL="0" indent="0" algn="l">
              <a:buNone/>
            </a:pPr>
            <a:r>
              <a:rPr lang="en-US" dirty="0"/>
              <a:t>Skin involvement is characterized by:</a:t>
            </a:r>
          </a:p>
          <a:p>
            <a:pPr marL="0" indent="0" algn="l">
              <a:buNone/>
            </a:pPr>
            <a:r>
              <a:rPr lang="en-US" b="1" dirty="0">
                <a:solidFill>
                  <a:srgbClr val="FF0000"/>
                </a:solidFill>
              </a:rPr>
              <a:t>1-Periorbital heliotrope</a:t>
            </a:r>
            <a:r>
              <a:rPr lang="en-US" dirty="0"/>
              <a:t>(reddish purple) erythema of upper eyelids </a:t>
            </a:r>
            <a:r>
              <a:rPr lang="en-US" dirty="0" smtClean="0"/>
              <a:t>and edema </a:t>
            </a:r>
            <a:r>
              <a:rPr lang="en-US" dirty="0"/>
              <a:t>of the lower lids</a:t>
            </a:r>
            <a:endParaRPr lang="ar-IQ" dirty="0"/>
          </a:p>
        </p:txBody>
      </p:sp>
    </p:spTree>
    <p:extLst>
      <p:ext uri="{BB962C8B-B14F-4D97-AF65-F5344CB8AC3E}">
        <p14:creationId xmlns:p14="http://schemas.microsoft.com/office/powerpoint/2010/main" val="19655839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marL="0" indent="0" algn="l">
              <a:buNone/>
            </a:pPr>
            <a:r>
              <a:rPr lang="en-US" b="1" dirty="0">
                <a:solidFill>
                  <a:srgbClr val="FF0000"/>
                </a:solidFill>
              </a:rPr>
              <a:t>2-Gottron papules: </a:t>
            </a:r>
            <a:endParaRPr lang="en-US" b="1" dirty="0" smtClean="0">
              <a:solidFill>
                <a:srgbClr val="FF0000"/>
              </a:solidFill>
            </a:endParaRPr>
          </a:p>
          <a:p>
            <a:pPr marL="0" indent="0" algn="l">
              <a:buNone/>
            </a:pPr>
            <a:r>
              <a:rPr lang="en-US" dirty="0" smtClean="0"/>
              <a:t>flat- </a:t>
            </a:r>
            <a:r>
              <a:rPr lang="en-US" dirty="0"/>
              <a:t>toped Violaceous erythematous </a:t>
            </a:r>
            <a:r>
              <a:rPr lang="en-US" dirty="0" smtClean="0"/>
              <a:t>papules on </a:t>
            </a:r>
            <a:r>
              <a:rPr lang="en-US" dirty="0"/>
              <a:t>the dorsa of the hands and fingers, especially over </a:t>
            </a:r>
            <a:r>
              <a:rPr lang="en-US" dirty="0" smtClean="0"/>
              <a:t>the </a:t>
            </a:r>
            <a:r>
              <a:rPr lang="en-US" dirty="0" err="1" smtClean="0"/>
              <a:t>interphalangeal</a:t>
            </a:r>
            <a:r>
              <a:rPr lang="en-US" dirty="0" smtClean="0"/>
              <a:t> </a:t>
            </a:r>
            <a:r>
              <a:rPr lang="en-US" dirty="0"/>
              <a:t>joints.</a:t>
            </a:r>
            <a:endParaRPr lang="ar-IQ" dirty="0"/>
          </a:p>
        </p:txBody>
      </p:sp>
    </p:spTree>
    <p:extLst>
      <p:ext uri="{BB962C8B-B14F-4D97-AF65-F5344CB8AC3E}">
        <p14:creationId xmlns:p14="http://schemas.microsoft.com/office/powerpoint/2010/main" val="41234662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marL="0" indent="0" algn="l">
              <a:buNone/>
            </a:pPr>
            <a:r>
              <a:rPr lang="en-US" b="1" dirty="0">
                <a:solidFill>
                  <a:srgbClr val="FF0000"/>
                </a:solidFill>
              </a:rPr>
              <a:t>3-poikiloderma:</a:t>
            </a:r>
          </a:p>
          <a:p>
            <a:pPr marL="0" indent="0" algn="l">
              <a:buNone/>
            </a:pPr>
            <a:r>
              <a:rPr lang="en-US" dirty="0"/>
              <a:t>Long-lasting lesions may evolve </a:t>
            </a:r>
            <a:r>
              <a:rPr lang="en-US" dirty="0" smtClean="0"/>
              <a:t>into poikiloderma </a:t>
            </a:r>
            <a:r>
              <a:rPr lang="en-US" dirty="0"/>
              <a:t>(mottled reticulated</a:t>
            </a:r>
          </a:p>
          <a:p>
            <a:pPr marL="0" indent="0" algn="l">
              <a:buNone/>
            </a:pPr>
            <a:r>
              <a:rPr lang="ar-IQ" dirty="0" smtClean="0"/>
              <a:t>(</a:t>
            </a:r>
            <a:r>
              <a:rPr lang="en-US" dirty="0" smtClean="0"/>
              <a:t>discoloration </a:t>
            </a:r>
            <a:r>
              <a:rPr lang="en-US" dirty="0"/>
              <a:t>with red, white, and brown</a:t>
            </a:r>
            <a:endParaRPr lang="ar-IQ" dirty="0"/>
          </a:p>
        </p:txBody>
      </p:sp>
    </p:spTree>
    <p:extLst>
      <p:ext uri="{BB962C8B-B14F-4D97-AF65-F5344CB8AC3E}">
        <p14:creationId xmlns:p14="http://schemas.microsoft.com/office/powerpoint/2010/main" val="40505572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lnSpcReduction="10000"/>
          </a:bodyPr>
          <a:lstStyle/>
          <a:p>
            <a:pPr marL="0" indent="0" algn="l">
              <a:buNone/>
            </a:pPr>
            <a:r>
              <a:rPr lang="en-US" dirty="0"/>
              <a:t>4-</a:t>
            </a:r>
            <a:r>
              <a:rPr lang="en-US" sz="3600" b="1" dirty="0">
                <a:solidFill>
                  <a:srgbClr val="FF0000"/>
                </a:solidFill>
              </a:rPr>
              <a:t>Calcinosis cutis:</a:t>
            </a:r>
            <a:endParaRPr lang="en-US" b="1" dirty="0">
              <a:solidFill>
                <a:srgbClr val="FF0000"/>
              </a:solidFill>
            </a:endParaRPr>
          </a:p>
          <a:p>
            <a:pPr marL="0" indent="0" algn="l">
              <a:buNone/>
            </a:pPr>
            <a:r>
              <a:rPr lang="en-US" dirty="0"/>
              <a:t>Calcification in subcutaneous tissues, common later in course of </a:t>
            </a:r>
            <a:r>
              <a:rPr lang="en-US" dirty="0" smtClean="0"/>
              <a:t>juvenile Dermatomyositis </a:t>
            </a:r>
            <a:r>
              <a:rPr lang="en-US" dirty="0"/>
              <a:t>, particularly about elbows, trochanteric &amp; </a:t>
            </a:r>
            <a:r>
              <a:rPr lang="en-US" dirty="0" smtClean="0"/>
              <a:t>iliac region</a:t>
            </a:r>
            <a:r>
              <a:rPr lang="en-US" dirty="0"/>
              <a:t>. </a:t>
            </a:r>
            <a:endParaRPr lang="en-US" dirty="0" smtClean="0"/>
          </a:p>
          <a:p>
            <a:pPr marL="0" indent="0" algn="l">
              <a:buNone/>
            </a:pPr>
            <a:r>
              <a:rPr lang="en-US" dirty="0" smtClean="0"/>
              <a:t>Clinically </a:t>
            </a:r>
            <a:r>
              <a:rPr lang="en-US" dirty="0"/>
              <a:t>appear like stone hard nodules, which have </a:t>
            </a:r>
            <a:r>
              <a:rPr lang="en-US" dirty="0" smtClean="0"/>
              <a:t>ulcerated and </a:t>
            </a:r>
            <a:r>
              <a:rPr lang="en-US" dirty="0"/>
              <a:t>reveal a chalk white mass at the base. Upon </a:t>
            </a:r>
            <a:r>
              <a:rPr lang="en-US" dirty="0" smtClean="0"/>
              <a:t>squeezing, they </a:t>
            </a:r>
            <a:r>
              <a:rPr lang="en-US" dirty="0"/>
              <a:t>will exude white paste.</a:t>
            </a:r>
            <a:endParaRPr lang="ar-IQ" dirty="0"/>
          </a:p>
        </p:txBody>
      </p:sp>
    </p:spTree>
    <p:extLst>
      <p:ext uri="{BB962C8B-B14F-4D97-AF65-F5344CB8AC3E}">
        <p14:creationId xmlns:p14="http://schemas.microsoft.com/office/powerpoint/2010/main" val="37349368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a:solidFill>
                  <a:srgbClr val="FF0000"/>
                </a:solidFill>
                <a:latin typeface="Calibri,Bold"/>
              </a:rPr>
              <a:t>1-Lupus Erythematosus (LE)</a:t>
            </a:r>
            <a:endParaRPr lang="ar-IQ" dirty="0">
              <a:solidFill>
                <a:srgbClr val="FF0000"/>
              </a:solidFill>
            </a:endParaRPr>
          </a:p>
        </p:txBody>
      </p:sp>
      <p:sp>
        <p:nvSpPr>
          <p:cNvPr id="3" name="عنصر نائب للمحتوى 2"/>
          <p:cNvSpPr>
            <a:spLocks noGrp="1"/>
          </p:cNvSpPr>
          <p:nvPr>
            <p:ph idx="1"/>
          </p:nvPr>
        </p:nvSpPr>
        <p:spPr/>
        <p:txBody>
          <a:bodyPr>
            <a:normAutofit/>
          </a:bodyPr>
          <a:lstStyle/>
          <a:p>
            <a:pPr marL="0" indent="0" algn="l">
              <a:buNone/>
            </a:pPr>
            <a:r>
              <a:rPr lang="en-US" dirty="0"/>
              <a:t>a spectrum of disease ranges from life-threatening manifestations </a:t>
            </a:r>
            <a:r>
              <a:rPr lang="en-US" dirty="0" smtClean="0"/>
              <a:t>of </a:t>
            </a:r>
            <a:r>
              <a:rPr lang="en-US" dirty="0" smtClean="0">
                <a:solidFill>
                  <a:srgbClr val="FF0000"/>
                </a:solidFill>
              </a:rPr>
              <a:t>acute </a:t>
            </a:r>
            <a:r>
              <a:rPr lang="en-US" dirty="0">
                <a:solidFill>
                  <a:srgbClr val="FF0000"/>
                </a:solidFill>
              </a:rPr>
              <a:t>systemic LE (SLE) </a:t>
            </a:r>
            <a:r>
              <a:rPr lang="en-US" dirty="0"/>
              <a:t>to </a:t>
            </a:r>
            <a:r>
              <a:rPr lang="en-US" dirty="0">
                <a:solidFill>
                  <a:srgbClr val="FF0000"/>
                </a:solidFill>
              </a:rPr>
              <a:t>sub acute cutaneous LE (SCLE) </a:t>
            </a:r>
            <a:r>
              <a:rPr lang="en-US" dirty="0"/>
              <a:t>to the </a:t>
            </a:r>
            <a:r>
              <a:rPr lang="en-US" dirty="0" smtClean="0"/>
              <a:t>limited skin </a:t>
            </a:r>
            <a:r>
              <a:rPr lang="en-US" dirty="0"/>
              <a:t>involvement in </a:t>
            </a:r>
            <a:r>
              <a:rPr lang="en-US" dirty="0">
                <a:solidFill>
                  <a:srgbClr val="FF0000"/>
                </a:solidFill>
              </a:rPr>
              <a:t>chronic discoid LE(DLE)</a:t>
            </a:r>
            <a:r>
              <a:rPr lang="en-US" dirty="0"/>
              <a:t>. LE occurs more commonly in</a:t>
            </a:r>
            <a:br>
              <a:rPr lang="en-US" dirty="0"/>
            </a:br>
            <a:r>
              <a:rPr lang="en-US" dirty="0"/>
              <a:t>women (male to female </a:t>
            </a:r>
            <a:r>
              <a:rPr lang="en-US" dirty="0" smtClean="0"/>
              <a:t>ratio </a:t>
            </a:r>
            <a:r>
              <a:rPr lang="en-US" dirty="0"/>
              <a:t>1:9</a:t>
            </a:r>
            <a:r>
              <a:rPr lang="en-US" dirty="0" smtClean="0"/>
              <a:t>)</a:t>
            </a:r>
          </a:p>
          <a:p>
            <a:pPr marL="0" indent="0" algn="l">
              <a:buNone/>
            </a:pPr>
            <a:r>
              <a:rPr lang="en-US" dirty="0" smtClean="0"/>
              <a:t>More </a:t>
            </a:r>
            <a:r>
              <a:rPr lang="en-US" dirty="0"/>
              <a:t>than 85% of </a:t>
            </a:r>
            <a:r>
              <a:rPr lang="en-US" dirty="0" smtClean="0"/>
              <a:t>patients LE </a:t>
            </a:r>
            <a:r>
              <a:rPr lang="en-US" dirty="0"/>
              <a:t>have skin </a:t>
            </a:r>
            <a:r>
              <a:rPr lang="en-US" dirty="0" smtClean="0"/>
              <a:t>lesions</a:t>
            </a:r>
          </a:p>
          <a:p>
            <a:pPr marL="0" indent="0" algn="l">
              <a:buNone/>
            </a:pPr>
            <a:r>
              <a:rPr lang="ar-IQ" dirty="0" smtClean="0"/>
              <a:t>(</a:t>
            </a:r>
            <a:r>
              <a:rPr lang="en-US" dirty="0" smtClean="0"/>
              <a:t>( </a:t>
            </a:r>
            <a:r>
              <a:rPr lang="en-US" dirty="0"/>
              <a:t>4 out of 11 </a:t>
            </a:r>
            <a:r>
              <a:rPr lang="en-US" dirty="0" smtClean="0"/>
              <a:t>diagnostic </a:t>
            </a:r>
            <a:r>
              <a:rPr lang="en-US" dirty="0"/>
              <a:t>criteria are cutaneous</a:t>
            </a:r>
            <a:endParaRPr lang="ar-IQ" dirty="0"/>
          </a:p>
        </p:txBody>
      </p:sp>
    </p:spTree>
    <p:extLst>
      <p:ext uri="{BB962C8B-B14F-4D97-AF65-F5344CB8AC3E}">
        <p14:creationId xmlns:p14="http://schemas.microsoft.com/office/powerpoint/2010/main" val="12951072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sp>
        <p:nvSpPr>
          <p:cNvPr id="3" name="عنصر نائب للمحتوى 2"/>
          <p:cNvSpPr>
            <a:spLocks noGrp="1"/>
          </p:cNvSpPr>
          <p:nvPr>
            <p:ph idx="1"/>
          </p:nvPr>
        </p:nvSpPr>
        <p:spPr/>
        <p:txBody>
          <a:bodyPr/>
          <a:lstStyle/>
          <a:p>
            <a:pPr marL="0" indent="0" algn="l">
              <a:buNone/>
            </a:pPr>
            <a:r>
              <a:rPr lang="en-US" dirty="0"/>
              <a:t>A</a:t>
            </a:r>
            <a:r>
              <a:rPr lang="en-US" b="1" dirty="0">
                <a:solidFill>
                  <a:srgbClr val="FF0000"/>
                </a:solidFill>
              </a:rPr>
              <a:t>-Butterfly Rash: </a:t>
            </a:r>
            <a:endParaRPr lang="en-US" b="1" dirty="0" smtClean="0">
              <a:solidFill>
                <a:srgbClr val="FF0000"/>
              </a:solidFill>
            </a:endParaRPr>
          </a:p>
          <a:p>
            <a:pPr marL="0" indent="0" algn="l">
              <a:buNone/>
            </a:pPr>
            <a:r>
              <a:rPr lang="en-US" dirty="0" smtClean="0"/>
              <a:t>Erythematous</a:t>
            </a:r>
            <a:r>
              <a:rPr lang="en-US" dirty="0"/>
              <a:t>, confluent</a:t>
            </a:r>
            <a:r>
              <a:rPr lang="en-US" dirty="0" smtClean="0"/>
              <a:t>, macular </a:t>
            </a:r>
            <a:r>
              <a:rPr lang="en-US" dirty="0"/>
              <a:t>butterfly </a:t>
            </a:r>
            <a:r>
              <a:rPr lang="en-US" dirty="0" smtClean="0"/>
              <a:t>eruption on </a:t>
            </a:r>
            <a:r>
              <a:rPr lang="en-US" dirty="0"/>
              <a:t>the face , sharply defined with fine scaling; erosions &amp; crusts </a:t>
            </a:r>
            <a:r>
              <a:rPr lang="en-US" dirty="0" smtClean="0"/>
              <a:t>in severe </a:t>
            </a:r>
            <a:r>
              <a:rPr lang="en-US" dirty="0"/>
              <a:t>cases.</a:t>
            </a:r>
            <a:endParaRPr lang="ar-IQ" dirty="0"/>
          </a:p>
        </p:txBody>
      </p:sp>
    </p:spTree>
    <p:extLst>
      <p:ext uri="{BB962C8B-B14F-4D97-AF65-F5344CB8AC3E}">
        <p14:creationId xmlns:p14="http://schemas.microsoft.com/office/powerpoint/2010/main" val="42339169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marL="0" indent="0" algn="l">
              <a:buNone/>
            </a:pPr>
            <a:r>
              <a:rPr lang="en-US" dirty="0"/>
              <a:t>B-</a:t>
            </a:r>
            <a:r>
              <a:rPr lang="en-US" b="1" dirty="0">
                <a:solidFill>
                  <a:srgbClr val="FF0000"/>
                </a:solidFill>
              </a:rPr>
              <a:t>Oral ulcers </a:t>
            </a:r>
            <a:r>
              <a:rPr lang="en-US" dirty="0" smtClean="0"/>
              <a:t>:</a:t>
            </a:r>
          </a:p>
          <a:p>
            <a:pPr marL="0" indent="0" algn="l">
              <a:buNone/>
            </a:pPr>
            <a:r>
              <a:rPr lang="en-US" dirty="0" smtClean="0"/>
              <a:t>arising </a:t>
            </a:r>
            <a:r>
              <a:rPr lang="en-US" dirty="0"/>
              <a:t>in purpuric </a:t>
            </a:r>
            <a:r>
              <a:rPr lang="en-US" dirty="0" smtClean="0"/>
              <a:t>necrotic </a:t>
            </a:r>
            <a:r>
              <a:rPr lang="en-US" dirty="0"/>
              <a:t>lesions on palate (80%), </a:t>
            </a:r>
            <a:r>
              <a:rPr lang="en-US" dirty="0" smtClean="0"/>
              <a:t>buccal mucosa</a:t>
            </a:r>
            <a:r>
              <a:rPr lang="en-US" dirty="0"/>
              <a:t>, or gum &amp; usually painless, observed by a physician</a:t>
            </a:r>
          </a:p>
          <a:p>
            <a:pPr marL="0" indent="0" algn="l">
              <a:buNone/>
            </a:pPr>
            <a:r>
              <a:rPr lang="en-US" dirty="0"/>
              <a:t>C-</a:t>
            </a:r>
            <a:r>
              <a:rPr lang="en-US" b="1" dirty="0">
                <a:solidFill>
                  <a:srgbClr val="FF0000"/>
                </a:solidFill>
              </a:rPr>
              <a:t>Photosensitivity</a:t>
            </a:r>
            <a:r>
              <a:rPr lang="en-US" dirty="0"/>
              <a:t>: </a:t>
            </a:r>
            <a:endParaRPr lang="en-US" dirty="0" smtClean="0"/>
          </a:p>
          <a:p>
            <a:pPr marL="0" indent="0" algn="l">
              <a:buNone/>
            </a:pPr>
            <a:r>
              <a:rPr lang="en-US" dirty="0" smtClean="0"/>
              <a:t>Skin </a:t>
            </a:r>
            <a:r>
              <a:rPr lang="en-US" dirty="0"/>
              <a:t>rashes as a result of unusual reaction to sunlight</a:t>
            </a:r>
            <a:endParaRPr lang="ar-IQ" dirty="0"/>
          </a:p>
        </p:txBody>
      </p:sp>
    </p:spTree>
    <p:extLst>
      <p:ext uri="{BB962C8B-B14F-4D97-AF65-F5344CB8AC3E}">
        <p14:creationId xmlns:p14="http://schemas.microsoft.com/office/powerpoint/2010/main" val="21650889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marL="0" lvl="0" indent="0" algn="l">
              <a:buNone/>
            </a:pPr>
            <a:r>
              <a:rPr lang="en-US" dirty="0">
                <a:solidFill>
                  <a:prstClr val="black"/>
                </a:solidFill>
              </a:rPr>
              <a:t>D-</a:t>
            </a:r>
            <a:r>
              <a:rPr lang="en-US" b="1" dirty="0">
                <a:solidFill>
                  <a:srgbClr val="FF0000"/>
                </a:solidFill>
              </a:rPr>
              <a:t>Discoid rash</a:t>
            </a:r>
            <a:r>
              <a:rPr lang="en-US" dirty="0">
                <a:solidFill>
                  <a:prstClr val="black"/>
                </a:solidFill>
              </a:rPr>
              <a:t>: </a:t>
            </a:r>
          </a:p>
          <a:p>
            <a:pPr marL="0" lvl="0" indent="0" algn="l">
              <a:buNone/>
            </a:pPr>
            <a:r>
              <a:rPr lang="en-US" dirty="0">
                <a:solidFill>
                  <a:prstClr val="black"/>
                </a:solidFill>
              </a:rPr>
              <a:t>Erythematous raised patches with adherent keratotic scaling and follicular plugging; atrophic scarring may occur in older lesions. On scalp may cause scarring alopecia.</a:t>
            </a:r>
            <a:endParaRPr lang="ar-IQ" dirty="0">
              <a:solidFill>
                <a:prstClr val="black"/>
              </a:solidFill>
            </a:endParaRPr>
          </a:p>
          <a:p>
            <a:pPr marL="0" indent="0" algn="l">
              <a:buNone/>
            </a:pPr>
            <a:endParaRPr lang="ar-IQ" dirty="0"/>
          </a:p>
        </p:txBody>
      </p:sp>
    </p:spTree>
    <p:extLst>
      <p:ext uri="{BB962C8B-B14F-4D97-AF65-F5344CB8AC3E}">
        <p14:creationId xmlns:p14="http://schemas.microsoft.com/office/powerpoint/2010/main" val="1924166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4800" b="1" dirty="0">
                <a:solidFill>
                  <a:srgbClr val="FF0000"/>
                </a:solidFill>
              </a:rPr>
              <a:t>2-Scleroderma:</a:t>
            </a:r>
            <a:endParaRPr lang="ar-IQ" sz="4800" b="1" dirty="0">
              <a:solidFill>
                <a:srgbClr val="FF0000"/>
              </a:solidFill>
            </a:endParaRPr>
          </a:p>
        </p:txBody>
      </p:sp>
      <p:sp>
        <p:nvSpPr>
          <p:cNvPr id="3" name="عنصر نائب للمحتوى 2"/>
          <p:cNvSpPr>
            <a:spLocks noGrp="1"/>
          </p:cNvSpPr>
          <p:nvPr>
            <p:ph idx="1"/>
          </p:nvPr>
        </p:nvSpPr>
        <p:spPr/>
        <p:txBody>
          <a:bodyPr/>
          <a:lstStyle/>
          <a:p>
            <a:pPr marL="0" indent="0" algn="l">
              <a:buNone/>
            </a:pPr>
            <a:r>
              <a:rPr lang="en-US" dirty="0"/>
              <a:t>multisystem disorder characterized by inflammatory, vascular, </a:t>
            </a:r>
            <a:r>
              <a:rPr lang="en-US" dirty="0" smtClean="0"/>
              <a:t>and sclerotic </a:t>
            </a:r>
            <a:r>
              <a:rPr lang="en-US" dirty="0"/>
              <a:t>changes of the skin and various internal organs, especially </a:t>
            </a:r>
            <a:r>
              <a:rPr lang="en-US" dirty="0" smtClean="0"/>
              <a:t>the lungs</a:t>
            </a:r>
            <a:r>
              <a:rPr lang="en-US" dirty="0"/>
              <a:t>, heart, and GI tract.</a:t>
            </a:r>
          </a:p>
          <a:p>
            <a:pPr marL="0" indent="0" algn="l">
              <a:buNone/>
            </a:pPr>
            <a:r>
              <a:rPr lang="en-US" dirty="0"/>
              <a:t>Skin involvement includes</a:t>
            </a:r>
            <a:endParaRPr lang="ar-IQ" dirty="0"/>
          </a:p>
        </p:txBody>
      </p:sp>
    </p:spTree>
    <p:extLst>
      <p:ext uri="{BB962C8B-B14F-4D97-AF65-F5344CB8AC3E}">
        <p14:creationId xmlns:p14="http://schemas.microsoft.com/office/powerpoint/2010/main" val="42336443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7584" y="1600200"/>
            <a:ext cx="474883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70800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l"/>
            <a:r>
              <a:rPr lang="en-US" dirty="0"/>
              <a:t>a- </a:t>
            </a:r>
            <a:r>
              <a:rPr lang="en-US" b="1" dirty="0">
                <a:solidFill>
                  <a:srgbClr val="FF0000"/>
                </a:solidFill>
              </a:rPr>
              <a:t>Hands &amp;feet</a:t>
            </a:r>
            <a:r>
              <a:rPr lang="en-US" b="1" dirty="0" smtClean="0">
                <a:solidFill>
                  <a:srgbClr val="FF0000"/>
                </a:solidFill>
              </a:rPr>
              <a:t>:</a:t>
            </a:r>
            <a:endParaRPr lang="ar-IQ" b="1" dirty="0">
              <a:solidFill>
                <a:srgbClr val="FF0000"/>
              </a:solidFill>
            </a:endParaRPr>
          </a:p>
        </p:txBody>
      </p:sp>
      <p:sp>
        <p:nvSpPr>
          <p:cNvPr id="3" name="عنصر نائب للمحتوى 2"/>
          <p:cNvSpPr>
            <a:spLocks noGrp="1"/>
          </p:cNvSpPr>
          <p:nvPr>
            <p:ph idx="1"/>
          </p:nvPr>
        </p:nvSpPr>
        <p:spPr/>
        <p:txBody>
          <a:bodyPr>
            <a:normAutofit fontScale="92500" lnSpcReduction="20000"/>
          </a:bodyPr>
          <a:lstStyle/>
          <a:p>
            <a:pPr marL="0" indent="0" algn="l">
              <a:buNone/>
            </a:pPr>
            <a:r>
              <a:rPr lang="en-US" b="1" dirty="0" smtClean="0">
                <a:solidFill>
                  <a:srgbClr val="FF0000"/>
                </a:solidFill>
              </a:rPr>
              <a:t>Raynaud </a:t>
            </a:r>
            <a:r>
              <a:rPr lang="en-US" b="1" dirty="0">
                <a:solidFill>
                  <a:srgbClr val="FF0000"/>
                </a:solidFill>
              </a:rPr>
              <a:t>phenomenon</a:t>
            </a:r>
            <a:r>
              <a:rPr lang="en-US" dirty="0"/>
              <a:t>: affecting hands &amp;Feet. At early </a:t>
            </a:r>
            <a:r>
              <a:rPr lang="en-US" dirty="0" err="1" smtClean="0"/>
              <a:t>stagewith</a:t>
            </a:r>
            <a:r>
              <a:rPr lang="en-US" dirty="0" smtClean="0"/>
              <a:t> </a:t>
            </a:r>
            <a:r>
              <a:rPr lang="en-US" dirty="0" err="1"/>
              <a:t>triphasic</a:t>
            </a:r>
            <a:r>
              <a:rPr lang="en-US" dirty="0"/>
              <a:t> color sequence changes( pallor, cyanosis &amp; redness </a:t>
            </a:r>
            <a:r>
              <a:rPr lang="en-US" dirty="0" smtClean="0"/>
              <a:t>)usually </a:t>
            </a:r>
            <a:r>
              <a:rPr lang="en-US" dirty="0"/>
              <a:t>precedes sclerosis by months and years &amp; associated </a:t>
            </a:r>
            <a:r>
              <a:rPr lang="en-US" dirty="0" err="1" smtClean="0"/>
              <a:t>withnonpitting</a:t>
            </a:r>
            <a:r>
              <a:rPr lang="en-US" dirty="0" smtClean="0"/>
              <a:t> </a:t>
            </a:r>
            <a:r>
              <a:rPr lang="en-US" dirty="0"/>
              <a:t>edema of hands &amp; feet. Sometimes there is </a:t>
            </a:r>
            <a:r>
              <a:rPr lang="en-US" dirty="0" err="1" smtClean="0"/>
              <a:t>painfululcerations</a:t>
            </a:r>
            <a:r>
              <a:rPr lang="en-US" dirty="0" smtClean="0"/>
              <a:t> </a:t>
            </a:r>
            <a:r>
              <a:rPr lang="en-US" dirty="0"/>
              <a:t>at fingertips knuckles that heal with pitted scars.</a:t>
            </a:r>
          </a:p>
          <a:p>
            <a:pPr marL="0" indent="0" algn="l">
              <a:buNone/>
            </a:pPr>
            <a:r>
              <a:rPr lang="en-US" dirty="0"/>
              <a:t>Late </a:t>
            </a:r>
            <a:r>
              <a:rPr lang="en-US" dirty="0" err="1" smtClean="0"/>
              <a:t>stage:</a:t>
            </a:r>
            <a:r>
              <a:rPr lang="en-US" b="1" dirty="0" err="1" smtClean="0">
                <a:solidFill>
                  <a:srgbClr val="FF0000"/>
                </a:solidFill>
              </a:rPr>
              <a:t>sclerodactyly</a:t>
            </a:r>
            <a:r>
              <a:rPr lang="en-US" dirty="0" smtClean="0"/>
              <a:t> </a:t>
            </a:r>
            <a:r>
              <a:rPr lang="en-US" dirty="0"/>
              <a:t>with tapering of fingers (Madonna fingers) with </a:t>
            </a:r>
            <a:r>
              <a:rPr lang="en-US" dirty="0" smtClean="0"/>
              <a:t>waxy shiny</a:t>
            </a:r>
            <a:r>
              <a:rPr lang="en-US" dirty="0"/>
              <a:t>, hardened skin, which is tightly bound down and does not permit</a:t>
            </a:r>
          </a:p>
          <a:p>
            <a:pPr marL="0" indent="0" algn="l">
              <a:buNone/>
            </a:pPr>
            <a:r>
              <a:rPr lang="en-US" dirty="0"/>
              <a:t>folding or wrinkling.</a:t>
            </a:r>
            <a:endParaRPr lang="ar-IQ" dirty="0"/>
          </a:p>
        </p:txBody>
      </p:sp>
    </p:spTree>
    <p:extLst>
      <p:ext uri="{BB962C8B-B14F-4D97-AF65-F5344CB8AC3E}">
        <p14:creationId xmlns:p14="http://schemas.microsoft.com/office/powerpoint/2010/main" val="19057054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l"/>
            <a:r>
              <a:rPr lang="en-US" b="1" dirty="0">
                <a:solidFill>
                  <a:srgbClr val="FF0000"/>
                </a:solidFill>
              </a:rPr>
              <a:t>B-Face</a:t>
            </a:r>
            <a:r>
              <a:rPr lang="en-US" b="1" dirty="0" smtClean="0">
                <a:solidFill>
                  <a:srgbClr val="FF0000"/>
                </a:solidFill>
              </a:rPr>
              <a:t>.</a:t>
            </a:r>
            <a:endParaRPr lang="ar-IQ" b="1" dirty="0">
              <a:solidFill>
                <a:srgbClr val="FF0000"/>
              </a:solidFill>
            </a:endParaRPr>
          </a:p>
        </p:txBody>
      </p:sp>
      <p:sp>
        <p:nvSpPr>
          <p:cNvPr id="3" name="عنصر نائب للمحتوى 2"/>
          <p:cNvSpPr>
            <a:spLocks noGrp="1"/>
          </p:cNvSpPr>
          <p:nvPr>
            <p:ph idx="1"/>
          </p:nvPr>
        </p:nvSpPr>
        <p:spPr/>
        <p:txBody>
          <a:bodyPr>
            <a:normAutofit fontScale="92500" lnSpcReduction="20000"/>
          </a:bodyPr>
          <a:lstStyle/>
          <a:p>
            <a:pPr marL="0" indent="0" algn="l">
              <a:buNone/>
            </a:pPr>
            <a:r>
              <a:rPr lang="en-US" dirty="0" smtClean="0"/>
              <a:t>Early</a:t>
            </a:r>
            <a:r>
              <a:rPr lang="en-US" dirty="0"/>
              <a:t>: periorbital edema.</a:t>
            </a:r>
          </a:p>
          <a:p>
            <a:pPr marL="0" indent="0" algn="l">
              <a:buNone/>
            </a:pPr>
            <a:r>
              <a:rPr lang="en-US" dirty="0"/>
              <a:t>Late: edema and fibrosis result in loss of normal facial lines,</a:t>
            </a:r>
          </a:p>
          <a:p>
            <a:pPr marL="0" indent="0" algn="l">
              <a:buNone/>
            </a:pPr>
            <a:r>
              <a:rPr lang="en-US" dirty="0"/>
              <a:t>-mask-like (patients look younger than they are),</a:t>
            </a:r>
          </a:p>
          <a:p>
            <a:pPr marL="0" indent="0" algn="l">
              <a:buNone/>
            </a:pPr>
            <a:r>
              <a:rPr lang="en-US" dirty="0"/>
              <a:t>-thinning of lips,</a:t>
            </a:r>
          </a:p>
          <a:p>
            <a:pPr marL="0" indent="0" algn="l">
              <a:buNone/>
            </a:pPr>
            <a:r>
              <a:rPr lang="en-US" dirty="0"/>
              <a:t>-</a:t>
            </a:r>
            <a:r>
              <a:rPr lang="en-US" dirty="0" err="1"/>
              <a:t>microstomia</a:t>
            </a:r>
            <a:r>
              <a:rPr lang="en-US" dirty="0"/>
              <a:t>,</a:t>
            </a:r>
          </a:p>
          <a:p>
            <a:pPr marL="0" indent="0" algn="l">
              <a:buNone/>
            </a:pPr>
            <a:r>
              <a:rPr lang="en-US" dirty="0"/>
              <a:t>-radial perioral furrowing ,</a:t>
            </a:r>
          </a:p>
          <a:p>
            <a:pPr marL="0" indent="0" algn="l">
              <a:buNone/>
            </a:pPr>
            <a:r>
              <a:rPr lang="en-US" dirty="0"/>
              <a:t>-beaklike sharp nose.</a:t>
            </a:r>
          </a:p>
          <a:p>
            <a:pPr marL="0" indent="0" algn="l">
              <a:buNone/>
            </a:pPr>
            <a:r>
              <a:rPr lang="en-US" dirty="0"/>
              <a:t>-Telangiectasia</a:t>
            </a:r>
          </a:p>
          <a:p>
            <a:pPr marL="0" indent="0" algn="l">
              <a:buNone/>
            </a:pPr>
            <a:r>
              <a:rPr lang="en-US" dirty="0"/>
              <a:t>-diffuse hyperpigmentation</a:t>
            </a:r>
            <a:endParaRPr lang="ar-IQ" dirty="0"/>
          </a:p>
        </p:txBody>
      </p:sp>
    </p:spTree>
    <p:extLst>
      <p:ext uri="{BB962C8B-B14F-4D97-AF65-F5344CB8AC3E}">
        <p14:creationId xmlns:p14="http://schemas.microsoft.com/office/powerpoint/2010/main" val="1520328978"/>
      </p:ext>
    </p:extLst>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147</TotalTime>
  <Words>508</Words>
  <Application>Microsoft Office PowerPoint</Application>
  <PresentationFormat>عرض على الشاشة (3:4)‏</PresentationFormat>
  <Paragraphs>45</Paragraphs>
  <Slides>15</Slides>
  <Notes>0</Notes>
  <HiddenSlides>0</HiddenSlides>
  <MMClips>0</MMClips>
  <ScaleCrop>false</ScaleCrop>
  <HeadingPairs>
    <vt:vector size="4" baseType="variant">
      <vt:variant>
        <vt:lpstr>نسق</vt:lpstr>
      </vt:variant>
      <vt:variant>
        <vt:i4>1</vt:i4>
      </vt:variant>
      <vt:variant>
        <vt:lpstr>عناوين الشرائح</vt:lpstr>
      </vt:variant>
      <vt:variant>
        <vt:i4>15</vt:i4>
      </vt:variant>
    </vt:vector>
  </HeadingPairs>
  <TitlesOfParts>
    <vt:vector size="16" baseType="lpstr">
      <vt:lpstr>سمة Office</vt:lpstr>
      <vt:lpstr>Skin &amp; Connective Tissue Diseases </vt:lpstr>
      <vt:lpstr>1-Lupus Erythematosus (LE)</vt:lpstr>
      <vt:lpstr>عرض تقديمي في PowerPoint</vt:lpstr>
      <vt:lpstr>عرض تقديمي في PowerPoint</vt:lpstr>
      <vt:lpstr>عرض تقديمي في PowerPoint</vt:lpstr>
      <vt:lpstr>2-Scleroderma:</vt:lpstr>
      <vt:lpstr>عرض تقديمي في PowerPoint</vt:lpstr>
      <vt:lpstr>a- Hands &amp;feet:</vt:lpstr>
      <vt:lpstr>B-Face.</vt:lpstr>
      <vt:lpstr>Morphea:</vt:lpstr>
      <vt:lpstr>عرض تقديمي في PowerPoint</vt:lpstr>
      <vt:lpstr>3-Dermatomyositis</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Skin &amp; Connective Tissue Diseases 1-Lupus Erythematosus (LE) a spectrum of disease ranges from life-threatening manifestations of acute systemic LE (SLE) to sub acute cutaneous LE (SCLE) to the limited skin involvement in chronic discoid LE(DLE). LE occurs more commonly in women (male to female ra!o 1:9)More than 85% of pa!ents LE have skin lesions( 4 out of 11 diagnos!c criteria are cutaneous)</dc:title>
  <dc:creator>TOSHIBA1</dc:creator>
  <cp:lastModifiedBy>TOSHIBA1</cp:lastModifiedBy>
  <cp:revision>13</cp:revision>
  <dcterms:created xsi:type="dcterms:W3CDTF">2017-03-19T06:00:21Z</dcterms:created>
  <dcterms:modified xsi:type="dcterms:W3CDTF">2019-01-27T05:11:02Z</dcterms:modified>
</cp:coreProperties>
</file>